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37"/>
  </p:notesMasterIdLst>
  <p:sldIdLst>
    <p:sldId id="1055" r:id="rId2"/>
    <p:sldId id="1056" r:id="rId3"/>
    <p:sldId id="1057" r:id="rId4"/>
    <p:sldId id="1023" r:id="rId5"/>
    <p:sldId id="1024" r:id="rId6"/>
    <p:sldId id="1025" r:id="rId7"/>
    <p:sldId id="1070" r:id="rId8"/>
    <p:sldId id="1071" r:id="rId9"/>
    <p:sldId id="1078" r:id="rId10"/>
    <p:sldId id="1072" r:id="rId11"/>
    <p:sldId id="1073" r:id="rId12"/>
    <p:sldId id="1074" r:id="rId13"/>
    <p:sldId id="1068" r:id="rId14"/>
    <p:sldId id="1075" r:id="rId15"/>
    <p:sldId id="1076" r:id="rId16"/>
    <p:sldId id="1077" r:id="rId17"/>
    <p:sldId id="1089" r:id="rId18"/>
    <p:sldId id="1097" r:id="rId19"/>
    <p:sldId id="1090" r:id="rId20"/>
    <p:sldId id="1091" r:id="rId21"/>
    <p:sldId id="1092" r:id="rId22"/>
    <p:sldId id="1093" r:id="rId23"/>
    <p:sldId id="1094" r:id="rId24"/>
    <p:sldId id="1095" r:id="rId25"/>
    <p:sldId id="1096" r:id="rId26"/>
    <p:sldId id="1086" r:id="rId27"/>
    <p:sldId id="1087" r:id="rId28"/>
    <p:sldId id="1088" r:id="rId29"/>
    <p:sldId id="1082" r:id="rId30"/>
    <p:sldId id="1083" r:id="rId31"/>
    <p:sldId id="1084" r:id="rId32"/>
    <p:sldId id="1085" r:id="rId33"/>
    <p:sldId id="1079" r:id="rId34"/>
    <p:sldId id="1080" r:id="rId35"/>
    <p:sldId id="1081" r:id="rId3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>
          <p15:clr>
            <a:srgbClr val="A4A3A4"/>
          </p15:clr>
        </p15:guide>
        <p15:guide id="2" pos="29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3695" autoAdjust="0"/>
  </p:normalViewPr>
  <p:slideViewPr>
    <p:cSldViewPr>
      <p:cViewPr varScale="1">
        <p:scale>
          <a:sx n="80" d="100"/>
          <a:sy n="80" d="100"/>
        </p:scale>
        <p:origin x="1661" y="67"/>
      </p:cViewPr>
      <p:guideLst>
        <p:guide orient="horz" pos="2128"/>
        <p:guide pos="29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5C5B3-811E-4630-BBD4-BA961E30B9A7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FA933-8E4B-47D3-876F-44F000069FD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939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22" name="Alt Başlık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tr-TR"/>
              <a:t>Asıl alt başlık stilini düzenlemek için tıklatın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20" name="Altbilgi Yer Tutucusu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0" name="Dikdörtgen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6" name="Dikdörtgen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Dikdörtgen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tr-TR"/>
              <a:t>Resim eklemek için simgeyi tıklatın</a:t>
            </a:r>
            <a:endParaRPr kumimoji="0" lang="en-US" dirty="0"/>
          </a:p>
        </p:txBody>
      </p:sp>
      <p:sp>
        <p:nvSpPr>
          <p:cNvPr id="9" name="Akış Çizelgesi: İşlem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Akış Çizelgesi: İşlem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sta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Halka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ikdörtgen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Başlık Yer Tutucusu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9" name="Metin Yer Tutucusu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/>
              <a:t>Asıl metin stillerini düzenlemek için tıklatın</a:t>
            </a:r>
          </a:p>
          <a:p>
            <a:pPr lvl="1" eaLnBrk="1" latinLnBrk="0" hangingPunct="1"/>
            <a:r>
              <a:rPr kumimoji="0" lang="tr-TR"/>
              <a:t>İkinci düzey</a:t>
            </a:r>
          </a:p>
          <a:p>
            <a:pPr lvl="2" eaLnBrk="1" latinLnBrk="0" hangingPunct="1"/>
            <a:r>
              <a:rPr kumimoji="0" lang="tr-TR"/>
              <a:t>Üçüncü düzey</a:t>
            </a:r>
          </a:p>
          <a:p>
            <a:pPr lvl="3" eaLnBrk="1" latinLnBrk="0" hangingPunct="1"/>
            <a:r>
              <a:rPr kumimoji="0" lang="tr-TR"/>
              <a:t>Dördüncü düzey</a:t>
            </a:r>
          </a:p>
          <a:p>
            <a:pPr lvl="4" eaLnBrk="1" latinLnBrk="0" hangingPunct="1"/>
            <a:r>
              <a:rPr kumimoji="0" lang="tr-TR"/>
              <a:t>Beşinci düzey</a:t>
            </a:r>
            <a:endParaRPr kumimoji="0" lang="en-US"/>
          </a:p>
        </p:txBody>
      </p:sp>
      <p:sp>
        <p:nvSpPr>
          <p:cNvPr id="24" name="Veri Yer Tutucusu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5CC5F8D-1F8D-4630-8F06-8C88448473BD}" type="datetimeFigureOut">
              <a:rPr lang="tr-TR" smtClean="0"/>
              <a:pPr/>
              <a:t>22.12.2020</a:t>
            </a:fld>
            <a:endParaRPr lang="tr-TR"/>
          </a:p>
        </p:txBody>
      </p:sp>
      <p:sp>
        <p:nvSpPr>
          <p:cNvPr id="10" name="Altbilgi Yer Tutucusu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tr-TR"/>
          </a:p>
        </p:txBody>
      </p:sp>
      <p:sp>
        <p:nvSpPr>
          <p:cNvPr id="22" name="Slayt Numarası Yer Tutucusu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94092CB-1619-4772-BE03-ACC5EF757D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5" name="Dikdörtgen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CB3CF79-01CC-463D-8965-DFD0BBD3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2546412"/>
            <a:ext cx="7498080" cy="1765176"/>
          </a:xfrm>
        </p:spPr>
        <p:txBody>
          <a:bodyPr>
            <a:normAutofit/>
          </a:bodyPr>
          <a:lstStyle/>
          <a:p>
            <a:pPr marL="82296" indent="0" algn="ctr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DOĞRUSAL PROGRAMLAMA</a:t>
            </a:r>
            <a:endParaRPr lang="tr-TR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2296" indent="0" algn="ctr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MODELİ ÇÖZÜM YÖNTEMLERİ </a:t>
            </a:r>
          </a:p>
          <a:p>
            <a:pPr marL="82296" indent="0" algn="ctr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GRAFİK ÇÖZÜM YÖNTEMİ</a:t>
            </a:r>
            <a:endParaRPr lang="tr-TR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33257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8D5AB4-271B-45CC-B531-CDB9AB503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620688"/>
            <a:ext cx="7498080" cy="5328592"/>
          </a:xfrm>
        </p:spPr>
        <p:txBody>
          <a:bodyPr>
            <a:norm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Burada 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OABC uygun çözüm </a:t>
            </a: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alanıdır.</a:t>
            </a:r>
            <a:endParaRPr lang="tr-TR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Uygun çözüm alanı 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OABC dörtgenidir. </a:t>
            </a:r>
            <a:endParaRPr lang="tr-T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dörtgen içinde kalan 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tüm noktalar modelin şartlarını sağlar. </a:t>
            </a:r>
            <a:endParaRPr lang="tr-T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Dolayısıyla 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matematiksel olarak çoklu çözüm </a:t>
            </a: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söz konusudur. </a:t>
            </a:r>
            <a:endParaRPr lang="tr-T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Ancak bu çözümlerden sadece birisi bizim işimize yarar. </a:t>
            </a:r>
            <a:endParaRPr lang="tr-T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da </a:t>
            </a:r>
            <a:r>
              <a:rPr lang="tr-TR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kazancı maksimize eden çözüm değeridir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endParaRPr lang="tr-TR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5219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E26608-13E2-4EAD-9B41-D4D410C68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836712"/>
            <a:ext cx="7498080" cy="4968552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  <a:tabLst>
                <a:tab pos="457200" algn="l"/>
              </a:tabLst>
            </a:pP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çözüm noktasının bulunması için amaç fonksiyonunun grafiğinin çizilmesi gerekir. </a:t>
            </a:r>
            <a:endParaRPr lang="tr-T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Amaç fonksiyonunun uygun çözüm alanını </a:t>
            </a:r>
            <a:r>
              <a:rPr lang="tr-TR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terkettiği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orijine en uzak nokta </a:t>
            </a: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bizim için optimum çözüm noktasıdır. </a:t>
            </a:r>
            <a:endParaRPr lang="tr-T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 fontAlgn="base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  <a:buNone/>
              <a:tabLst>
                <a:tab pos="457200" algn="l"/>
              </a:tabLst>
            </a:pP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Z=80X</a:t>
            </a:r>
            <a:r>
              <a:rPr lang="tr-TR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+60X</a:t>
            </a:r>
            <a:r>
              <a:rPr lang="tr-TR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şeklinde olan amaç fonksiyonunu koordinat düzlemindeki eksenlere bağlı kalacak şekilde alışıldık formda 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=f(X</a:t>
            </a:r>
            <a:r>
              <a:rPr lang="tr-TR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olarak gösterebiliriz. </a:t>
            </a:r>
          </a:p>
          <a:p>
            <a:pPr marL="0" lvl="0" indent="0" algn="just" fontAlgn="base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  <a:buNone/>
              <a:tabLst>
                <a:tab pos="457200" algn="l"/>
              </a:tabLst>
            </a:pPr>
            <a:r>
              <a:rPr lang="tr-TR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durumda;</a:t>
            </a:r>
            <a:endParaRPr lang="tr-TR" sz="28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 algn="just" fontAlgn="base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Z=80X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+60X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ise 60X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=Z-80X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ise </a:t>
            </a:r>
          </a:p>
          <a:p>
            <a:pPr marL="457200" lvl="1" indent="0" algn="just" fontAlgn="base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=Z/60- 80/60X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tr-TR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 algn="just" fontAlgn="base">
              <a:lnSpc>
                <a:spcPct val="107000"/>
              </a:lnSpc>
              <a:spcAft>
                <a:spcPts val="800"/>
              </a:spcAft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şeklinde bir fonksiyon elde edilir.</a:t>
            </a:r>
            <a:endParaRPr lang="tr-TR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endParaRPr lang="tr-TR" sz="28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Wingdings 2" panose="05020102010507070707" pitchFamily="18" charset="2"/>
              <a:buChar char=""/>
              <a:tabLst>
                <a:tab pos="457200" algn="l"/>
              </a:tabLst>
            </a:pPr>
            <a:endParaRPr lang="tr-TR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155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6C8A8C-0DD9-4BD6-AED4-D3DF69F3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836712"/>
            <a:ext cx="7498080" cy="4104456"/>
          </a:xfrm>
        </p:spPr>
        <p:txBody>
          <a:bodyPr>
            <a:normAutofit fontScale="77500" lnSpcReduction="20000"/>
          </a:bodyPr>
          <a:lstStyle/>
          <a:p>
            <a:pPr marL="742950" lvl="1" indent="-285750" algn="just" fontAlgn="base">
              <a:lnSpc>
                <a:spcPct val="107000"/>
              </a:lnSpc>
              <a:spcAft>
                <a:spcPts val="800"/>
              </a:spcAft>
              <a:buFont typeface="Wingdings 2" panose="05020102010507070707" pitchFamily="18" charset="2"/>
              <a:buChar char="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fonksiyon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negatif -4/3 (-80/60) eğimli azalan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karar değişkenlerinin aldığı değerlere göre Z’nin belirlendiği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 fonksiyondur.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 fontAlgn="base">
              <a:lnSpc>
                <a:spcPct val="107000"/>
              </a:lnSpc>
              <a:spcAft>
                <a:spcPts val="800"/>
              </a:spcAft>
              <a:buFont typeface="Wingdings 2" panose="05020102010507070707" pitchFamily="18" charset="2"/>
              <a:buChar char="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fonksiyonların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uygun çözüm alanını en son terk ettiği orijine en uzak nokta bizim için optimum çözüm noktasıdır. 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 fontAlgn="base">
              <a:lnSpc>
                <a:spcPct val="107000"/>
              </a:lnSpc>
              <a:spcAft>
                <a:spcPts val="800"/>
              </a:spcAft>
              <a:buFont typeface="Wingdings 2" panose="05020102010507070707" pitchFamily="18" charset="2"/>
              <a:buChar char="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 noktalar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uygun çözüm alanındaki köşe noktalarıdır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 fontAlgn="base">
              <a:lnSpc>
                <a:spcPct val="107000"/>
              </a:lnSpc>
              <a:spcAft>
                <a:spcPts val="800"/>
              </a:spcAft>
              <a:buFont typeface="Wingdings 2" panose="05020102010507070707" pitchFamily="18" charset="2"/>
              <a:buChar char="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Amaç fonksiyonu, kendi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eğimine göre bu köşe noktalarının herhangi birinden teğet olacak şekilde uygun çözüm alanını terk eder. 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56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B44974A-9C78-4D35-A27A-C01B314BB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260648"/>
            <a:ext cx="6912768" cy="63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7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8D6516-6830-41E9-9765-4B84A924E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908720"/>
            <a:ext cx="7498080" cy="4800600"/>
          </a:xfrm>
        </p:spPr>
        <p:txBody>
          <a:bodyPr>
            <a:normAutofit/>
          </a:bodyPr>
          <a:lstStyle/>
          <a:p>
            <a:pPr marL="0" lvl="0" indent="0">
              <a:buNone/>
              <a:tabLst>
                <a:tab pos="457200" algn="l"/>
              </a:tabLst>
            </a:pP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Grafik çözümde 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optimum çözüm noktasının bulunması pratik olarak bu 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köşe noktalarının koordinatlarının amaç fonksiyonunda denenerek Z’yi maksimum yapan noktanın seçilmesiyle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gerçekleşir.</a:t>
            </a:r>
            <a:endParaRPr lang="tr-TR" sz="2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Buradaki örneğimizde uygun çözüm alanında; orijin haricinde 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A, B, C olmak 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üzere üç nokta vardır. </a:t>
            </a:r>
            <a:endParaRPr lang="tr-TR" sz="2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noktaların koordinatları;</a:t>
            </a:r>
            <a:endParaRPr lang="tr-TR" sz="2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noktası 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niçin 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26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 ve X</a:t>
            </a:r>
            <a:r>
              <a:rPr lang="tr-TR" sz="26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=12 </a:t>
            </a:r>
            <a:r>
              <a:rPr lang="tr-TR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olacak şekilde A</a:t>
            </a:r>
            <a:r>
              <a:rPr lang="tr-TR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(0, 12)</a:t>
            </a:r>
            <a:endParaRPr lang="tr-TR" sz="2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2139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AE68F1-537E-444A-9F11-AA7742725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836712"/>
            <a:ext cx="7498080" cy="4680520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noktası 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hammadde ve işgücü kısıtlarının kesişim noktasıdır. </a:t>
            </a:r>
          </a:p>
          <a:p>
            <a:pPr marL="457200" lvl="1" indent="0"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iki </a:t>
            </a:r>
            <a:r>
              <a:rPr lang="tr-TR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kısıtın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eşanlı çözümü yapılarak kesim noktası 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hesaplanmalıdır. </a:t>
            </a:r>
          </a:p>
          <a:p>
            <a:pPr marL="457200" lvl="1" indent="0"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noktanın bileşenleri aynı zamanda modeldeki 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karar değişken değerleri olacaktır. </a:t>
            </a:r>
            <a:endParaRPr lang="tr-TR" sz="2400" b="1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sz="2400" dirty="0">
                <a:solidFill>
                  <a:srgbClr val="3891A7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 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2x</a:t>
            </a:r>
            <a:r>
              <a:rPr lang="tr-TR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+ 1x</a:t>
            </a:r>
            <a:r>
              <a:rPr lang="tr-TR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30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1x</a:t>
            </a:r>
            <a:r>
              <a:rPr lang="tr-TR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+ 2x</a:t>
            </a:r>
            <a:r>
              <a:rPr lang="tr-TR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 24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Denklem sistemi çözüldüğünde;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sz="13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=12 ve </a:t>
            </a:r>
            <a:r>
              <a:rPr lang="tr-TR" sz="3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sz="13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=6 olarak kesim noktasının koordinatları bulunur. </a:t>
            </a:r>
          </a:p>
          <a:p>
            <a:pPr marL="210566" lvl="0" indent="0">
              <a:spcBef>
                <a:spcPts val="550"/>
              </a:spcBef>
              <a:buClr>
                <a:srgbClr val="3891A7"/>
              </a:buClr>
              <a:buNone/>
            </a:pPr>
            <a:r>
              <a:rPr lang="tr-TR" sz="2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noktası 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B(12 , 6) 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noktası için 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=15 ve 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 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olacak şekilde nokta </a:t>
            </a:r>
          </a:p>
          <a:p>
            <a:pPr marL="457200" lvl="1" indent="0">
              <a:buClr>
                <a:srgbClr val="3891A7"/>
              </a:buClr>
              <a:buNone/>
              <a:tabLst>
                <a:tab pos="914400" algn="l"/>
              </a:tabLst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C(15, 0) 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buClr>
                <a:srgbClr val="3891A7"/>
              </a:buClr>
              <a:buNone/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olur. 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572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407D93-2C76-4E5E-A903-C3567EB19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692696"/>
            <a:ext cx="7488832" cy="547260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  <a:tabLst>
                <a:tab pos="4572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noktalar için amaç fonksiyon Z değerleri hesaplandığında;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=80(0)+60(12)=720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=80(12)+60(6)=1320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=80(15)+60(0)=1200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Maksimum Z değeri B noktasında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elde edilmiştir. 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Optimum çözüm noktası B(12 , 6) noktasıdır. </a:t>
            </a:r>
            <a:endParaRPr lang="tr-TR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buNone/>
              <a:tabLst>
                <a:tab pos="4572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Yani; 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birim 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malı masa ve 6 birim X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malı sandalye üretirsek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elde edebileceğimiz en yüksek kazancı elde ederiz. 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da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1320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 </a:t>
            </a: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2880" indent="0">
              <a:buNone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Burada bu üretim seviyelerinde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girdi kullanım değerleri incelendiğinde;</a:t>
            </a:r>
            <a:endParaRPr lang="tr-TR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+ 1x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30 ise 2(12)+6=30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buFont typeface="Verdana" panose="020B0604030504040204" pitchFamily="34" charset="0"/>
              <a:buChar char="◦"/>
              <a:tabLst>
                <a:tab pos="91440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+ 2x</a:t>
            </a:r>
            <a:r>
              <a:rPr lang="tr-TR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 24 ise 12 + 2(6)=24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2880" indent="0">
              <a:buNone/>
              <a:tabLst>
                <a:tab pos="914400" algn="l"/>
              </a:tabLs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Girdilerin tamamı kullanılmaktadır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kullanılmayan girdi söz konusu değildir.</a:t>
            </a:r>
            <a:endParaRPr lang="tr-TR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26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47AA43-C6A2-40CC-84E0-DC035371F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476672"/>
            <a:ext cx="7272808" cy="5760640"/>
          </a:xfrm>
        </p:spPr>
        <p:txBody>
          <a:bodyPr>
            <a:normAutofit fontScale="62500" lnSpcReduction="20000"/>
          </a:bodyPr>
          <a:lstStyle/>
          <a:p>
            <a:pPr marL="82296" indent="0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Örnek:</a:t>
            </a:r>
          </a:p>
          <a:p>
            <a:pPr marL="82296" indent="0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endParaRPr lang="tr-TR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2296" indent="0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Çocuklar için plastik malzemeden oyuncak üreten bir firma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oyuncak bebek ve araba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üretmektedir. Firma oyuncakların üretiminde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hammadde olarak plastik hammaddesi ve işgücü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kullanmaktadır. Firma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birim oyuncak bebek üretebilmek için 7 birim hammadde ve 6 birim işçilik, 1 birim oyuncak araba üretebilmek için 3 birim hammadde, 7 birim işçilik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kullanmaktadır. </a:t>
            </a:r>
          </a:p>
          <a:p>
            <a:pPr marL="82296" indent="0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Firmanın elinde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21 birim hammadde ve 42 birim işgücü </a:t>
            </a:r>
            <a:r>
              <a:rPr lang="tr-TR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stoğu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(kaynağı) vardır. Firma piyasa koşullarına göre bir üretim dönemi için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 fazla 3 birim oyuncak bebek ve 4 birim oyuncak araba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satabilmektedir. Firma stoklama maliyetleri nedeniyle talebin üzerinde üretim yapmak istemiyor. </a:t>
            </a:r>
          </a:p>
          <a:p>
            <a:pPr marL="82296" indent="0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Firma oyuncak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bebek ürettiğinde birim başına 6 TL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araba ürettiğinde birim başına 8 TL. kazanç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elde etmektedir. </a:t>
            </a:r>
          </a:p>
          <a:p>
            <a:pPr marL="82296" indent="0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Buna göre kazancı maksimize eden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uygun doğrusal programlama modelini oluşturunuz. </a:t>
            </a:r>
          </a:p>
          <a:p>
            <a:pPr marL="82296" indent="0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Modelin grafik çözümünü yapınız.     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4285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İçerik Yer Tutucusu 8">
            <a:extLst>
              <a:ext uri="{FF2B5EF4-FFF2-40B4-BE49-F238E27FC236}">
                <a16:creationId xmlns:a16="http://schemas.microsoft.com/office/drawing/2014/main" id="{E7CB8338-B2C1-4623-ABAF-76119B7AD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889337"/>
              </p:ext>
            </p:extLst>
          </p:nvPr>
        </p:nvGraphicFramePr>
        <p:xfrm>
          <a:off x="1259632" y="1988840"/>
          <a:ext cx="7498078" cy="1808359"/>
        </p:xfrm>
        <a:graphic>
          <a:graphicData uri="http://schemas.openxmlformats.org/drawingml/2006/table">
            <a:tbl>
              <a:tblPr firstRow="1" firstCol="1" bandRow="1"/>
              <a:tblGrid>
                <a:gridCol w="1656184">
                  <a:extLst>
                    <a:ext uri="{9D8B030D-6E8A-4147-A177-3AD203B41FA5}">
                      <a16:colId xmlns:a16="http://schemas.microsoft.com/office/drawing/2014/main" val="166549253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844651281"/>
                    </a:ext>
                  </a:extLst>
                </a:gridCol>
                <a:gridCol w="1497992">
                  <a:extLst>
                    <a:ext uri="{9D8B030D-6E8A-4147-A177-3AD203B41FA5}">
                      <a16:colId xmlns:a16="http://schemas.microsoft.com/office/drawing/2014/main" val="95461484"/>
                    </a:ext>
                  </a:extLst>
                </a:gridCol>
                <a:gridCol w="1166304">
                  <a:extLst>
                    <a:ext uri="{9D8B030D-6E8A-4147-A177-3AD203B41FA5}">
                      <a16:colId xmlns:a16="http://schemas.microsoft.com/office/drawing/2014/main" val="2950716558"/>
                    </a:ext>
                  </a:extLst>
                </a:gridCol>
                <a:gridCol w="1449406">
                  <a:extLst>
                    <a:ext uri="{9D8B030D-6E8A-4147-A177-3AD203B41FA5}">
                      <a16:colId xmlns:a16="http://schemas.microsoft.com/office/drawing/2014/main" val="3181809891"/>
                    </a:ext>
                  </a:extLst>
                </a:gridCol>
              </a:tblGrid>
              <a:tr h="759336">
                <a:tc>
                  <a:txBody>
                    <a:bodyPr/>
                    <a:lstStyle/>
                    <a:p>
                      <a:pPr marL="457200" algn="just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Ürünler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just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Hammadde 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just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İşgücü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just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Birim Kar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just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Kapasite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087466"/>
                  </a:ext>
                </a:extLst>
              </a:tr>
              <a:tr h="328943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Bebek (x</a:t>
                      </a:r>
                      <a:r>
                        <a:rPr lang="tr-TR" sz="1600" b="1" baseline="-25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304522"/>
                  </a:ext>
                </a:extLst>
              </a:tr>
              <a:tr h="391137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Araba (x</a:t>
                      </a:r>
                      <a:r>
                        <a:rPr lang="tr-TR" sz="1600" b="1" baseline="-25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50703"/>
                  </a:ext>
                </a:extLst>
              </a:tr>
              <a:tr h="328943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Girdi </a:t>
                      </a:r>
                      <a:r>
                        <a:rPr lang="tr-TR" sz="16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Stoğu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endParaRPr lang="tr-T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84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45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A36C1C-4A59-4752-958A-A9BFE58E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764704"/>
            <a:ext cx="6840760" cy="5040560"/>
          </a:xfrm>
        </p:spPr>
        <p:txBody>
          <a:bodyPr>
            <a:normAutofit fontScale="85000" lnSpcReduction="20000"/>
          </a:bodyPr>
          <a:lstStyle/>
          <a:p>
            <a:pPr marL="530225" indent="-530225" eaLnBrk="0" fontAlgn="base" hangingPunct="0">
              <a:spcBef>
                <a:spcPts val="670"/>
              </a:spcBef>
              <a:spcAft>
                <a:spcPts val="0"/>
              </a:spcAft>
            </a:pPr>
            <a:r>
              <a:rPr lang="tr-TR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Karar değişkenleri</a:t>
            </a:r>
          </a:p>
          <a:p>
            <a:pPr marL="274320" lvl="1" indent="0" eaLnBrk="0" fontAlgn="base" hangingPunct="0">
              <a:spcBef>
                <a:spcPts val="6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:Oyuncak bebek  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: Oyuncak araba</a:t>
            </a:r>
          </a:p>
          <a:p>
            <a:pPr marL="530225" indent="-530225" eaLnBrk="0" fontAlgn="base" hangingPunct="0">
              <a:spcBef>
                <a:spcPts val="670"/>
              </a:spcBef>
              <a:spcAft>
                <a:spcPts val="0"/>
              </a:spcAft>
            </a:pPr>
            <a:r>
              <a:rPr lang="tr-TR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Amaç Fonksiyonu:</a:t>
            </a:r>
          </a:p>
          <a:p>
            <a:pPr marL="274320" lvl="1" indent="0" eaLnBrk="0" fontAlgn="base" hangingPunct="0">
              <a:spcBef>
                <a:spcPts val="6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Max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Z= 6X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+ 8X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30225" indent="-530225" eaLnBrk="0" fontAlgn="base" hangingPunct="0">
              <a:spcBef>
                <a:spcPts val="670"/>
              </a:spcBef>
              <a:spcAft>
                <a:spcPts val="0"/>
              </a:spcAft>
            </a:pPr>
            <a:r>
              <a:rPr lang="tr-TR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Kısıtlar:</a:t>
            </a:r>
          </a:p>
          <a:p>
            <a:pPr marL="274320" lvl="1" indent="0" eaLnBrk="0" fontAlgn="base" hangingPunct="0">
              <a:spcBef>
                <a:spcPts val="6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Girdi kısıtları;</a:t>
            </a:r>
          </a:p>
          <a:p>
            <a:pPr marL="521208" lvl="2" indent="0" eaLnBrk="0" fontAlgn="base" hangingPunct="0">
              <a:spcBef>
                <a:spcPts val="670"/>
              </a:spcBef>
              <a:buNone/>
            </a:pP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7X</a:t>
            </a:r>
            <a:r>
              <a:rPr lang="tr-TR" sz="2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+ 3X</a:t>
            </a:r>
            <a:r>
              <a:rPr lang="tr-TR" sz="2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≤ 21</a:t>
            </a:r>
          </a:p>
          <a:p>
            <a:pPr marL="521208" lvl="2" indent="0" eaLnBrk="0" fontAlgn="base" hangingPunct="0">
              <a:spcBef>
                <a:spcPts val="670"/>
              </a:spcBef>
              <a:buNone/>
            </a:pP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6X</a:t>
            </a:r>
            <a:r>
              <a:rPr lang="tr-TR" sz="2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+ 7X</a:t>
            </a:r>
            <a:r>
              <a:rPr lang="tr-TR" sz="2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≤ 42</a:t>
            </a:r>
          </a:p>
          <a:p>
            <a:pPr marL="274320" lvl="1" indent="0" eaLnBrk="0" fontAlgn="base" hangingPunct="0">
              <a:spcBef>
                <a:spcPts val="6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Talep kısıtları;</a:t>
            </a:r>
          </a:p>
          <a:p>
            <a:pPr marL="521208" lvl="2" indent="0" eaLnBrk="0" fontAlgn="base" hangingPunct="0">
              <a:spcBef>
                <a:spcPts val="670"/>
              </a:spcBef>
              <a:buNone/>
            </a:pP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X</a:t>
            </a:r>
            <a:r>
              <a:rPr lang="tr-TR" sz="2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≤ 3</a:t>
            </a:r>
          </a:p>
          <a:p>
            <a:pPr marL="521208" lvl="2" indent="0" eaLnBrk="0" fontAlgn="base" hangingPunct="0">
              <a:spcBef>
                <a:spcPts val="670"/>
              </a:spcBef>
              <a:buNone/>
            </a:pP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X</a:t>
            </a:r>
            <a:r>
              <a:rPr lang="tr-TR" sz="2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≤ 4</a:t>
            </a:r>
          </a:p>
          <a:p>
            <a:pPr marL="530225" indent="-530225" eaLnBrk="0" fontAlgn="base" hangingPunct="0">
              <a:spcBef>
                <a:spcPts val="670"/>
              </a:spcBef>
              <a:spcAft>
                <a:spcPts val="0"/>
              </a:spcAft>
            </a:pPr>
            <a:r>
              <a:rPr lang="tr-TR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Pozitiflik koşulu</a:t>
            </a:r>
          </a:p>
          <a:p>
            <a:pPr marL="0" indent="0" eaLnBrk="0" fontAlgn="base" hangingPunct="0">
              <a:spcBef>
                <a:spcPts val="670"/>
              </a:spcBef>
              <a:spcAft>
                <a:spcPts val="0"/>
              </a:spcAft>
              <a:buNone/>
            </a:pP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X</a:t>
            </a:r>
            <a:r>
              <a:rPr lang="tr-TR" sz="2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≥ 0, X</a:t>
            </a:r>
            <a:r>
              <a:rPr lang="tr-TR" sz="28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≥ 0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288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528250-D979-4303-B876-DCD935D4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196752"/>
            <a:ext cx="7858120" cy="4800600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Grafik Çözüm : Temel Kavram ve Tanımlar</a:t>
            </a:r>
          </a:p>
          <a:p>
            <a:pPr marL="342900" lvl="0" indent="-342900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tr-TR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7220" lvl="1" indent="-342900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Bir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doğrusal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programlama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probleminin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kısıtlayıcı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fonksiyonlarının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hepsini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birden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sağlayan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karar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değişkenlerinin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(x</a:t>
            </a:r>
            <a:r>
              <a:rPr lang="en-GB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x</a:t>
            </a:r>
            <a:r>
              <a:rPr lang="en-GB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...,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GB" sz="20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oluşturduğu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kümeye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denir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Uygun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tr-TR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7220" lvl="1" indent="-342900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Negatif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olmama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koşulunu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sağlayan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çözüme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uygun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denir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iyi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(Optimum çözüm)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tr-TR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7220" lvl="1" indent="-342900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Amaç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fonksiyonuna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iyi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değeri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küçük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veya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büyük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GB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sağlayan</a:t>
            </a:r>
            <a:r>
              <a:rPr lang="en-GB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uygun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çözüme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iyi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(optimum çözüm)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denir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872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E8C86AC-E2D0-4588-9D9C-D0D300D36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359"/>
          <a:stretch/>
        </p:blipFill>
        <p:spPr>
          <a:xfrm>
            <a:off x="1187624" y="836713"/>
            <a:ext cx="7632848" cy="48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22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3098533-5406-4D83-9E63-F162A090F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409"/>
          <a:stretch/>
        </p:blipFill>
        <p:spPr>
          <a:xfrm>
            <a:off x="1259631" y="620688"/>
            <a:ext cx="747188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70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D6D9A5-2B5C-43DD-86E6-AA6015D8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908720"/>
            <a:ext cx="7498080" cy="4800600"/>
          </a:xfrm>
        </p:spPr>
        <p:txBody>
          <a:bodyPr>
            <a:normAutofit fontScale="77500" lnSpcReduction="20000"/>
          </a:bodyPr>
          <a:lstStyle/>
          <a:p>
            <a:pPr marL="457200">
              <a:spcAft>
                <a:spcPts val="0"/>
              </a:spcAft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Uygun çözüm alanı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OABC dörtgenidir. </a:t>
            </a:r>
          </a:p>
          <a:p>
            <a:pPr marL="457200">
              <a:spcAft>
                <a:spcPts val="0"/>
              </a:spcAft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 dörtgen içinde kalan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tüm noktalar modelin şartlarını sağlar. </a:t>
            </a:r>
          </a:p>
          <a:p>
            <a:pPr marL="457200">
              <a:spcAft>
                <a:spcPts val="0"/>
              </a:spcAft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Dolayısıyla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matematiksel olarak çoklu çözüm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söz konusudur. </a:t>
            </a:r>
          </a:p>
          <a:p>
            <a:pPr marL="457200">
              <a:spcAft>
                <a:spcPts val="0"/>
              </a:spcAft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Ancak bu çözümlerden sadece birisi bizim işimize yarar. </a:t>
            </a:r>
          </a:p>
          <a:p>
            <a:pPr marL="457200">
              <a:spcAft>
                <a:spcPts val="0"/>
              </a:spcAft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O’ da </a:t>
            </a:r>
            <a:r>
              <a:rPr lang="tr-TR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kazancı maksimize eden çözüm değeridir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>
              <a:spcAft>
                <a:spcPts val="0"/>
              </a:spcAft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 çözüm noktasının bulunması için amaç fonksiyonunun grafiğinin çizilmesi gerekir. </a:t>
            </a:r>
          </a:p>
          <a:p>
            <a:pPr marL="457200">
              <a:spcAft>
                <a:spcPts val="0"/>
              </a:spcAf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Amaç fonksiyonunun uygun çözüm alanını </a:t>
            </a:r>
            <a:r>
              <a:rPr lang="tr-TR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terkettiği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orijine en uzak nokta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bizim için optimum çözüm noktasıdır.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9144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A9749A-D757-4BD7-B502-D9A6854CF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764704"/>
            <a:ext cx="7498080" cy="5256584"/>
          </a:xfrm>
        </p:spPr>
        <p:txBody>
          <a:bodyPr>
            <a:normAutofit fontScale="62500" lnSpcReduction="20000"/>
          </a:bodyPr>
          <a:lstStyle/>
          <a:p>
            <a:pPr marL="173736" indent="0">
              <a:spcAft>
                <a:spcPts val="0"/>
              </a:spcAft>
              <a:buNone/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Z=6X</a:t>
            </a:r>
            <a:r>
              <a:rPr lang="tr-TR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+ 8X</a:t>
            </a:r>
            <a:r>
              <a:rPr lang="tr-TR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şeklinde olan amaç fonksiyonunu koordinat düzlemindeki eksenlere bağlı kalacak şekilde alışıldık formda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=f(X</a:t>
            </a:r>
            <a:r>
              <a:rPr lang="tr-TR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olarak gösterebiliriz. </a:t>
            </a:r>
          </a:p>
          <a:p>
            <a:pPr marL="173736" indent="0"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 durumda;</a:t>
            </a:r>
          </a:p>
          <a:p>
            <a:pPr marL="493776" lvl="1" indent="0">
              <a:buNone/>
            </a:pP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Z=6X</a:t>
            </a:r>
            <a:r>
              <a:rPr lang="tr-TR" sz="32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+8X</a:t>
            </a:r>
            <a:r>
              <a:rPr lang="tr-TR" sz="32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ise 8X</a:t>
            </a:r>
            <a:r>
              <a:rPr lang="tr-TR" sz="32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=Z-6X</a:t>
            </a:r>
            <a:r>
              <a:rPr lang="tr-TR" sz="32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ise </a:t>
            </a:r>
            <a:r>
              <a:rPr lang="tr-TR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sz="3200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=Z/6-3/4X</a:t>
            </a:r>
            <a:r>
              <a:rPr lang="tr-TR" sz="3200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493776" lvl="1" indent="0">
              <a:buNone/>
            </a:pP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şeklinde bir fonksiyon elde edilir.</a:t>
            </a:r>
          </a:p>
          <a:p>
            <a:pPr marL="493776" lvl="1" indent="0">
              <a:buNone/>
            </a:pP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 fonksiyon </a:t>
            </a:r>
            <a:r>
              <a:rPr lang="tr-TR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negatif -3/4 eğimli azalan</a:t>
            </a: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tr-TR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karar değişkenlerinin aldığı değerlere göre Z’nin belirlendiği </a:t>
            </a: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bir fonksiyondur.</a:t>
            </a:r>
          </a:p>
          <a:p>
            <a:pPr marL="493776" lvl="1" indent="0">
              <a:buNone/>
            </a:pP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Dolayısıyla karar değişkenlerinin alabileceği sonsuz sayıdaki değer için elde edilecek </a:t>
            </a:r>
            <a:r>
              <a:rPr lang="tr-TR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 değerlerine  göre farklı farklı amaç fonksiyonlarının grafikleri çizilebilir. </a:t>
            </a:r>
          </a:p>
          <a:p>
            <a:pPr marL="493776" lvl="1" indent="0">
              <a:buNone/>
            </a:pP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 fonksiyonların </a:t>
            </a:r>
            <a:r>
              <a:rPr lang="tr-TR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uygun çözüm alanını en son terk ettiği orijine en uzak nokta bizim için optimum çözüm noktasıdır. </a:t>
            </a:r>
          </a:p>
          <a:p>
            <a:pPr marL="493776" lvl="1" indent="0">
              <a:buNone/>
            </a:pP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 noktalar </a:t>
            </a:r>
            <a:r>
              <a:rPr lang="tr-TR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uygun çözüm alanındaki köşe noktalarıdır</a:t>
            </a: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493776" lvl="1" indent="0">
              <a:buNone/>
            </a:pPr>
            <a:r>
              <a:rPr lang="tr-TR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Amaç fonksiyonu, kendi </a:t>
            </a:r>
            <a:r>
              <a:rPr lang="tr-TR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eğimine göre bu köşe noktalarının herhangi birinden teğet olacak şekilde uygun çözüm alanını terk eder.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7803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983A80-770A-4886-B986-E19DA5965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692696"/>
            <a:ext cx="7786112" cy="5544616"/>
          </a:xfrm>
        </p:spPr>
        <p:txBody>
          <a:bodyPr>
            <a:noAutofit/>
          </a:bodyPr>
          <a:lstStyle/>
          <a:p>
            <a:pPr marL="173736" indent="0">
              <a:spcAft>
                <a:spcPts val="0"/>
              </a:spcAft>
              <a:buNone/>
            </a:pP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Grafik çözümde 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optimum çözüm noktasının bulunması pratik olarak bu 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köşe noktalarının koordinatlarının amaç fonksiyonunda denenerek Z’yi maksimum yapan noktanın seçilmesiyle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gerçekleşir.</a:t>
            </a:r>
          </a:p>
          <a:p>
            <a:pPr marL="173736" indent="0">
              <a:spcAft>
                <a:spcPts val="0"/>
              </a:spcAft>
              <a:buNone/>
            </a:pP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Buradaki örneğimizde uygun çözüm alanında; orijin haricinde A, B, C olmak üzere üç nokta vardır. </a:t>
            </a:r>
          </a:p>
          <a:p>
            <a:pPr marL="173736" indent="0">
              <a:spcAft>
                <a:spcPts val="0"/>
              </a:spcAft>
              <a:buNone/>
            </a:pP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 noktaların koordinatları;</a:t>
            </a:r>
          </a:p>
          <a:p>
            <a:pPr marL="731520" lvl="1"/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noktası 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niçin 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tr-TR" sz="1900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=0 ve X</a:t>
            </a:r>
            <a:r>
              <a:rPr lang="tr-TR" sz="1900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=4 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olacak şekilde A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(0, 4)</a:t>
            </a:r>
          </a:p>
          <a:p>
            <a:pPr marL="731520" lvl="1"/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 noktası için X</a:t>
            </a:r>
            <a:r>
              <a:rPr lang="tr-TR" sz="1900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=4’tür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1 </a:t>
            </a:r>
            <a:r>
              <a:rPr lang="tr-TR" sz="19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no’lu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kısıt denklemiyle kesişim noktası olduğundan X</a:t>
            </a:r>
            <a:r>
              <a:rPr lang="tr-TR" sz="19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=4  değeri 1 </a:t>
            </a:r>
            <a:r>
              <a:rPr lang="tr-TR" sz="19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no’lu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kısıt denkleminde yerine konduğunda, X</a:t>
            </a:r>
            <a:r>
              <a:rPr lang="tr-TR" sz="19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değeri bulunabilir.</a:t>
            </a:r>
          </a:p>
          <a:p>
            <a:pPr marL="731520" lvl="1"/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7X</a:t>
            </a:r>
            <a:r>
              <a:rPr lang="tr-TR" sz="19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+3X</a:t>
            </a:r>
            <a:r>
              <a:rPr lang="tr-TR" sz="19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=21 ise 7X</a:t>
            </a:r>
            <a:r>
              <a:rPr lang="tr-TR" sz="19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+3(4)=21 ise 7X</a:t>
            </a:r>
            <a:r>
              <a:rPr lang="tr-TR" sz="19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=21-12 ise 7X</a:t>
            </a:r>
            <a:r>
              <a:rPr lang="tr-TR" sz="19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=9 ise X</a:t>
            </a:r>
            <a:r>
              <a:rPr lang="tr-TR" sz="19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=9/7=1,28</a:t>
            </a:r>
          </a:p>
          <a:p>
            <a:pPr marL="493776" lvl="1" indent="0">
              <a:buNone/>
            </a:pP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olarak elde edilir. </a:t>
            </a:r>
          </a:p>
          <a:p>
            <a:pPr marL="493776" lvl="1" indent="0">
              <a:buNone/>
            </a:pP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 noktası 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B(1,28; 4) </a:t>
            </a:r>
          </a:p>
          <a:p>
            <a:pPr marL="493776" lvl="1" indent="0">
              <a:buNone/>
            </a:pP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 noktası için X</a:t>
            </a:r>
            <a:r>
              <a:rPr lang="tr-TR" sz="1900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=3 ve X</a:t>
            </a:r>
            <a:r>
              <a:rPr lang="tr-TR" sz="1900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=0 </a:t>
            </a: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olacak şekilde nokta </a:t>
            </a:r>
            <a:r>
              <a:rPr lang="tr-TR" sz="19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C(3, 0) </a:t>
            </a:r>
          </a:p>
          <a:p>
            <a:pPr marL="82296" indent="0">
              <a:buNone/>
            </a:pPr>
            <a:r>
              <a:rPr lang="tr-TR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olur. </a:t>
            </a:r>
            <a:endParaRPr lang="tr-TR" sz="1900" dirty="0"/>
          </a:p>
        </p:txBody>
      </p:sp>
    </p:spTree>
    <p:extLst>
      <p:ext uri="{BB962C8B-B14F-4D97-AF65-F5344CB8AC3E}">
        <p14:creationId xmlns:p14="http://schemas.microsoft.com/office/powerpoint/2010/main" val="338915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436B81-517C-43A6-A21E-BF62C417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836712"/>
            <a:ext cx="7498080" cy="4800600"/>
          </a:xfrm>
        </p:spPr>
        <p:txBody>
          <a:bodyPr>
            <a:normAutofit fontScale="85000" lnSpcReduction="10000"/>
          </a:bodyPr>
          <a:lstStyle/>
          <a:p>
            <a:pPr marL="173736" indent="0"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 noktalar için amaç fonksiyon Z değerleri hesaplandığında;</a:t>
            </a:r>
          </a:p>
          <a:p>
            <a:pPr marL="731520" lvl="1"/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=6(0)+8(4)=32</a:t>
            </a:r>
          </a:p>
          <a:p>
            <a:pPr marL="731520" lvl="1"/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tr-TR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=6(1,28)+8(4)=39,68</a:t>
            </a:r>
          </a:p>
          <a:p>
            <a:pPr marL="731520" lvl="1"/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=6(3)+8(0)=18</a:t>
            </a:r>
          </a:p>
          <a:p>
            <a:pPr marL="173736" indent="0"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Maksimum Z değeri B noktasında elde edilmiştir. </a:t>
            </a:r>
          </a:p>
          <a:p>
            <a:pPr marL="173736" indent="0"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Optimum çözüm noktası B(1,28; 4) noktasıdır. </a:t>
            </a:r>
          </a:p>
          <a:p>
            <a:pPr marL="173736" indent="0"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Yani; </a:t>
            </a:r>
          </a:p>
          <a:p>
            <a:pPr marL="731520" lvl="1"/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1,28 birim X</a:t>
            </a:r>
            <a:r>
              <a:rPr lang="tr-TR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malı ve 4 birim X</a:t>
            </a:r>
            <a:r>
              <a:rPr lang="tr-TR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malı üretirsek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elde edebileceğimiz en yüksek kazancı elde ederiz. </a:t>
            </a:r>
          </a:p>
          <a:p>
            <a:pPr marL="731520" lvl="1"/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 da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39,68 TL </a:t>
            </a:r>
            <a:r>
              <a:rPr lang="tr-TR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dir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47419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3C515C-7FC3-4FE9-B51B-0D78D0AA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836712"/>
            <a:ext cx="7498080" cy="4800600"/>
          </a:xfrm>
        </p:spPr>
        <p:txBody>
          <a:bodyPr/>
          <a:lstStyle/>
          <a:p>
            <a:pPr marL="0" lvl="0" indent="0" algn="just" eaLnBrk="0" fontAlgn="base" hangingPunc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pl-PL" dirty="0">
                <a:solidFill>
                  <a:srgbClr val="000000"/>
                </a:solidFill>
                <a:ea typeface="Times New Roman" panose="02020603050405020304" pitchFamily="18" charset="0"/>
              </a:rPr>
              <a:t>A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ş</a:t>
            </a:r>
            <a:r>
              <a:rPr lang="pl-PL" dirty="0">
                <a:solidFill>
                  <a:srgbClr val="000000"/>
                </a:solidFill>
                <a:ea typeface="Times New Roman" panose="02020603050405020304" pitchFamily="18" charset="0"/>
              </a:rPr>
              <a:t>a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ğı</a:t>
            </a:r>
            <a:r>
              <a:rPr lang="pl-PL" dirty="0">
                <a:solidFill>
                  <a:srgbClr val="000000"/>
                </a:solidFill>
                <a:ea typeface="Times New Roman" panose="02020603050405020304" pitchFamily="18" charset="0"/>
              </a:rPr>
              <a:t>daki do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ğ</a:t>
            </a:r>
            <a:r>
              <a:rPr lang="pl-PL" dirty="0">
                <a:solidFill>
                  <a:srgbClr val="000000"/>
                </a:solidFill>
                <a:ea typeface="Times New Roman" panose="02020603050405020304" pitchFamily="18" charset="0"/>
              </a:rPr>
              <a:t>rusal programlama problemini grafik y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ö</a:t>
            </a:r>
            <a:r>
              <a:rPr lang="pl-PL" dirty="0">
                <a:solidFill>
                  <a:srgbClr val="000000"/>
                </a:solidFill>
                <a:ea typeface="Times New Roman" panose="02020603050405020304" pitchFamily="18" charset="0"/>
              </a:rPr>
              <a:t>ntemiyle 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</a:t>
            </a:r>
            <a:r>
              <a:rPr lang="pl-PL" dirty="0">
                <a:solidFill>
                  <a:srgbClr val="000000"/>
                </a:solidFill>
                <a:ea typeface="Times New Roman" panose="02020603050405020304" pitchFamily="18" charset="0"/>
              </a:rPr>
              <a:t>z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ü</a:t>
            </a:r>
            <a:r>
              <a:rPr lang="pl-PL" dirty="0">
                <a:solidFill>
                  <a:srgbClr val="000000"/>
                </a:solidFill>
                <a:ea typeface="Times New Roman" panose="02020603050405020304" pitchFamily="18" charset="0"/>
              </a:rPr>
              <a:t>n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ü</a:t>
            </a:r>
            <a:r>
              <a:rPr lang="pl-PL" dirty="0">
                <a:solidFill>
                  <a:srgbClr val="000000"/>
                </a:solidFill>
                <a:ea typeface="Times New Roman" panose="02020603050405020304" pitchFamily="18" charset="0"/>
              </a:rPr>
              <a:t>z.</a:t>
            </a:r>
            <a:endParaRPr lang="tr-TR" dirty="0"/>
          </a:p>
          <a:p>
            <a:pPr marL="0" indent="0" algn="just" eaLnBrk="0" fontAlgn="base" hangingPunct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tr-TR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enk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+ 3x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07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3x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+ 2x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dirty="0">
                <a:solidFill>
                  <a:srgbClr val="000000"/>
                </a:solidFill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³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</a:t>
            </a:r>
            <a:endParaRPr lang="tr-TR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07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 2x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£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4</a:t>
            </a:r>
            <a:endParaRPr lang="tr-TR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07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GB" dirty="0">
                <a:solidFill>
                  <a:srgbClr val="000000"/>
                </a:solidFill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£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5</a:t>
            </a:r>
            <a:endParaRPr lang="tr-TR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07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tr-TR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£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3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07000"/>
              </a:lnSpc>
              <a:spcBef>
                <a:spcPts val="670"/>
              </a:spcBef>
              <a:spcAft>
                <a:spcPts val="300"/>
              </a:spcAft>
              <a:buNone/>
            </a:pP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nl-NL" baseline="-25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³</a:t>
            </a:r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endParaRPr lang="tr-T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434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177470D-AB5E-499D-B2FB-006ABC4EF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836712"/>
            <a:ext cx="676875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268529-28F1-4C6C-86BD-9631BCD1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692696"/>
            <a:ext cx="7704856" cy="5112568"/>
          </a:xfrm>
        </p:spPr>
        <p:txBody>
          <a:bodyPr>
            <a:normAutofit fontScale="92500" lnSpcReduction="10000"/>
          </a:bodyPr>
          <a:lstStyle/>
          <a:p>
            <a:pPr marL="342900" lvl="0" indent="-342900" algn="just" eaLnBrk="0" fontAlgn="base" hangingPunct="0">
              <a:spcAft>
                <a:spcPts val="3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Uç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noktaların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koordinatlarının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ayrı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ayrı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hesaplanıp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amaç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fonksiyonunda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yerine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konulmasıyla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ulaşılan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değerler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de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aşağıda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topluca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verilmiştir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 </a:t>
            </a:r>
            <a:r>
              <a:rPr lang="en-GB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noktasının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en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iyi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çözümü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sağlayan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nokta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olduğunu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göstermektedir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tr-TR" dirty="0"/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(0, 3)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  = 2(0) + 3(3)   =  9</a:t>
            </a:r>
            <a:endParaRPr lang="tr-TR" dirty="0"/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(5, 3)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  = 2(5) + 3(3)   = 19</a:t>
            </a:r>
            <a:endParaRPr lang="tr-TR" dirty="0"/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(5, 0,5)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2(5) + 3(0.5) = 11.5    </a:t>
            </a:r>
            <a:endParaRPr lang="tr-TR" dirty="0"/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(4, 0)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  = 2(4) + 3(0)   =  8 </a:t>
            </a:r>
            <a:endParaRPr lang="tr-TR" dirty="0"/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pl-PL" b="1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l-PL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pl-PL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= Z</a:t>
            </a:r>
            <a:r>
              <a:rPr lang="pl-PL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(2, 0)</a:t>
            </a:r>
            <a:r>
              <a:rPr lang="pl-PL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= 2(2) + 3(0)   =  4</a:t>
            </a:r>
            <a:endParaRPr lang="tr-TR" b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88474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6DE950D-B57C-4B08-9DEF-F14B14EE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664" y="836712"/>
            <a:ext cx="7498080" cy="4800600"/>
          </a:xfrm>
        </p:spPr>
        <p:txBody>
          <a:bodyPr/>
          <a:lstStyle/>
          <a:p>
            <a:pPr marL="347345" indent="-347345" algn="just" eaLnBrk="0" fontAlgn="base" hangingPunct="0">
              <a:spcBef>
                <a:spcPts val="670"/>
              </a:spcBef>
              <a:spcAft>
                <a:spcPts val="300"/>
              </a:spcAft>
            </a:pP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Aşağıdaki doğrusal programlama problemini grafik yöntemiyle çözünüz 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1665" lvl="1" indent="-347345" algn="just" eaLnBrk="0" fontAlgn="base" hangingPunct="0">
              <a:spcBef>
                <a:spcPts val="670"/>
              </a:spcBef>
              <a:spcAft>
                <a:spcPts val="300"/>
              </a:spcAf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enk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3x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+ 5x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tr-TR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1665" lvl="1" indent="-347345" algn="just" eaLnBrk="0" fontAlgn="base" hangingPunct="0">
              <a:spcBef>
                <a:spcPts val="670"/>
              </a:spcBef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3x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+  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Symbol" panose="05050102010706020507" pitchFamily="18" charset="2"/>
              </a:rPr>
              <a:t>³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  9</a:t>
            </a:r>
            <a:endParaRPr lang="tr-TR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1665" lvl="1" indent="-347345" algn="just" eaLnBrk="0" fontAlgn="base" hangingPunct="0">
              <a:spcBef>
                <a:spcPts val="670"/>
              </a:spcBef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+ 2x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Symbol" panose="05050102010706020507" pitchFamily="18" charset="2"/>
              </a:rPr>
              <a:t>³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  8</a:t>
            </a:r>
            <a:endParaRPr lang="tr-TR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1665" lvl="1" indent="-347345" algn="just" eaLnBrk="0" fontAlgn="base" hangingPunct="0">
              <a:spcBef>
                <a:spcPts val="670"/>
              </a:spcBef>
              <a:spcAft>
                <a:spcPts val="300"/>
              </a:spcAf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+ 5x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Symbol" panose="05050102010706020507" pitchFamily="18" charset="2"/>
              </a:rPr>
              <a:t>³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10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marL="621665" lvl="1" indent="-347345" algn="just" eaLnBrk="0" fontAlgn="base" hangingPunct="0">
              <a:spcBef>
                <a:spcPts val="670"/>
              </a:spcBef>
              <a:spcAft>
                <a:spcPts val="300"/>
              </a:spcAf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,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Symbol" panose="05050102010706020507" pitchFamily="18" charset="2"/>
              </a:rPr>
              <a:t>³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0</a:t>
            </a:r>
            <a:endParaRPr lang="tr-TR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782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EB9C90-FCCD-430F-B614-D24B6CFCC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1340768"/>
            <a:ext cx="7498080" cy="3240360"/>
          </a:xfrm>
        </p:spPr>
        <p:txBody>
          <a:bodyPr>
            <a:normAutofit/>
          </a:bodyPr>
          <a:lstStyle/>
          <a:p>
            <a:pPr marL="342900" lvl="0" indent="-342900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Bir </a:t>
            </a:r>
            <a:r>
              <a:rPr lang="en-GB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doğrusal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programlama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probleminin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grafik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çözümünde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aşağıdaki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adımlar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izlenir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tr-T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4545" lvl="1" indent="-530225" eaLnBrk="0" fontAlgn="base" hangingPunct="0">
              <a:spcBef>
                <a:spcPts val="670"/>
              </a:spcBef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Karar d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eğişkenlerin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koordinat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sisteminin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yatay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ve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dikey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eksenlerine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yerleştirilmesi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endParaRPr lang="tr-T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4545" lvl="1" indent="-530225" eaLnBrk="0" fontAlgn="base" hangingPunct="0">
              <a:spcBef>
                <a:spcPts val="670"/>
              </a:spcBef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Kısıtlayıcı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fonksiyonların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grafiğinin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çizilmesi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endParaRPr lang="tr-T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4545" lvl="1" indent="-530225" eaLnBrk="0" fontAlgn="base" hangingPunct="0">
              <a:spcBef>
                <a:spcPts val="670"/>
              </a:spcBef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Uygun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bölgesinin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belirlenmesi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endParaRPr lang="tr-T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4545" lvl="1" indent="-530225" eaLnBrk="0" fontAlgn="base" hangingPunct="0">
              <a:spcBef>
                <a:spcPts val="670"/>
              </a:spcBef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iyi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çözümün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araştırılması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tr-TR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2296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00601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0E48F2-0566-4560-8156-850BDE653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2" y="908720"/>
            <a:ext cx="7498080" cy="4800600"/>
          </a:xfrm>
        </p:spPr>
        <p:txBody>
          <a:bodyPr/>
          <a:lstStyle/>
          <a:p>
            <a:pPr marL="347345" indent="-347345" algn="just" eaLnBrk="0" fontAlgn="base" hangingPunct="0">
              <a:lnSpc>
                <a:spcPct val="107000"/>
              </a:lnSpc>
              <a:spcBef>
                <a:spcPts val="480"/>
              </a:spcBef>
              <a:spcAft>
                <a:spcPts val="300"/>
              </a:spcAf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Doğruların çizilmesiyle ilgili aritmetik işlemler aşağıda topluca gösterilmiştir.</a:t>
            </a:r>
            <a:endParaRPr lang="tr-T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3x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+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9 eşitliğinde 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0 için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9, 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0 için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3,</a:t>
            </a:r>
            <a:endParaRPr lang="tr-TR" dirty="0"/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+ 2x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8 eşitliğinde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0 için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4, 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0 için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8,</a:t>
            </a:r>
            <a:endParaRPr lang="tr-TR" dirty="0"/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+ 5x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10 eşitliğinde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0 için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 2, </a:t>
            </a:r>
            <a:endParaRPr lang="tr-T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17220" lvl="1" indent="-342900" algn="just" eaLnBrk="0" fontAlgn="base" hangingPunct="0"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0 için x</a:t>
            </a:r>
            <a:r>
              <a:rPr lang="nl-N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 = 10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56203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DBE175E-3D9C-4FFE-BB31-B2DF78024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620688"/>
            <a:ext cx="7200800" cy="576064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4D344F1-580D-4588-98EA-1F839226B303}"/>
              </a:ext>
            </a:extLst>
          </p:cNvPr>
          <p:cNvSpPr txBox="1"/>
          <p:nvPr/>
        </p:nvSpPr>
        <p:spPr>
          <a:xfrm>
            <a:off x="2339752" y="1484784"/>
            <a:ext cx="2880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471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316A82-2668-4DA9-8731-EEE7A8D2B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1844824"/>
            <a:ext cx="7498080" cy="2989312"/>
          </a:xfrm>
        </p:spPr>
        <p:txBody>
          <a:bodyPr>
            <a:normAutofit fontScale="92500" lnSpcReduction="10000"/>
          </a:bodyPr>
          <a:lstStyle/>
          <a:p>
            <a:pPr marL="342900" lvl="0" indent="-342900" algn="just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08940" algn="l"/>
              </a:tabLst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Optimal Çözüm;</a:t>
            </a:r>
          </a:p>
          <a:p>
            <a:pPr marL="342900" lvl="0" indent="-342900" algn="just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08940" algn="l"/>
              </a:tabLst>
            </a:pP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(0,  9)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3(0) + 5(9) = 45</a:t>
            </a:r>
            <a:endParaRPr lang="tr-TR" dirty="0"/>
          </a:p>
          <a:p>
            <a:pPr marL="342900" lvl="0" indent="-342900" algn="just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08940" algn="l"/>
              </a:tabLst>
            </a:pP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tr-TR" b="1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enk</a:t>
            </a:r>
            <a:r>
              <a:rPr lang="tr-TR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pl-PL" b="1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l-PL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pl-PL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= Z</a:t>
            </a:r>
            <a:r>
              <a:rPr lang="pl-PL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(2,  3)</a:t>
            </a:r>
            <a:r>
              <a:rPr lang="pl-PL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= 3(2) + 5(3) = 21</a:t>
            </a:r>
            <a:r>
              <a:rPr lang="tr-T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  <a:endParaRPr lang="tr-TR" b="1" dirty="0"/>
          </a:p>
          <a:p>
            <a:pPr marL="342900" lvl="0" indent="-342900" algn="just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08940" algn="l"/>
              </a:tabLst>
            </a:pP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(20/3,  2/3)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3(20/3) + 5(2/3) = 23.3    </a:t>
            </a:r>
            <a:endParaRPr lang="tr-TR" dirty="0"/>
          </a:p>
          <a:p>
            <a:pPr marL="342900" lvl="0" indent="-342900" algn="just" eaLnBrk="0" fontAlgn="base" hangingPunct="0"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408940" algn="l"/>
              </a:tabLst>
            </a:pP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Z</a:t>
            </a:r>
            <a:r>
              <a:rPr lang="pl-PL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(10,  0)</a:t>
            </a:r>
            <a:r>
              <a:rPr lang="pl-PL" dirty="0">
                <a:solidFill>
                  <a:srgbClr val="000000"/>
                </a:solidFill>
                <a:latin typeface="Times New Roman" panose="02020603050405020304" pitchFamily="18" charset="0"/>
              </a:rPr>
              <a:t> = 3(10) + 5(0) = 30</a:t>
            </a:r>
            <a:endParaRPr lang="tr-TR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92403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64AF29B2-9244-4F9E-84CC-EF077B0E6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836712"/>
            <a:ext cx="705678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2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107F2E7-06C8-4F68-BE80-DCCA2B689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37206"/>
            <a:ext cx="7704856" cy="660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8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C163B90-F910-42B9-B17F-FDB72F291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16632"/>
            <a:ext cx="7776864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6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98B229-47A7-444B-958B-5B1F05A46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076722"/>
            <a:ext cx="7498080" cy="5016574"/>
          </a:xfrm>
        </p:spPr>
        <p:txBody>
          <a:bodyPr>
            <a:normAutofit fontScale="62500" lnSpcReduction="20000"/>
          </a:bodyPr>
          <a:lstStyle/>
          <a:p>
            <a:pPr marL="402336" indent="0" algn="just" fontAlgn="base">
              <a:spcBef>
                <a:spcPts val="77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Örnek-1:</a:t>
            </a:r>
          </a:p>
          <a:p>
            <a:pPr marL="402336" indent="0" algn="just" fontAlgn="base">
              <a:spcBef>
                <a:spcPts val="770"/>
              </a:spcBef>
              <a:spcAft>
                <a:spcPts val="0"/>
              </a:spcAft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Ağaçtan mobilya yapan küçük bir marangoz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masa ve sandalye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üretmektedir. Masa ve sandalye üretiminde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hammadde olarak ağaç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malzeme (kereste) ve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işçilik (işgücü) olacak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şekilde iki girdi kullanılmaktadır. Firma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bir adet masa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üretebilmek için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birim kereste, 1 makine-saat işçilik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kullanmaktadır.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Bir adet sandalye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üretebilmek için ise,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birim kereste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makina-saat işçilik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gerekmektedir. Firmanın elinde üretim için kullanabileceği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30 birim kereste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hammadde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stoğu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ve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24 birim işgücü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stoğu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vardır. Firma bir adet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masa üretiminden 80 TL.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bir adet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sandalye üretiminden ise 60 TL. kazanç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elde etmektedir. Yetkililer ellerindeki girdi stokları, kaynaklarla elde edebilecekleri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maksimum kazancı elde edebilmek için hangi üründen ne kadar?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üretip satmaları gerektiğine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kararvermek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istiyor. Buna göre </a:t>
            </a: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kazancı maksimize eden üretim miktarlarını veren uygun doğrusal programlama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modelini oluşturunuz. Modelin grafik çözümünü yapınız.</a:t>
            </a:r>
            <a:endParaRPr lang="tr-T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507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İçerik Yer Tutucusu 8">
            <a:extLst>
              <a:ext uri="{FF2B5EF4-FFF2-40B4-BE49-F238E27FC236}">
                <a16:creationId xmlns:a16="http://schemas.microsoft.com/office/drawing/2014/main" id="{8844AF45-63FC-43F4-A97C-DB28F28D97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9632" y="1988840"/>
          <a:ext cx="7498080" cy="1808359"/>
        </p:xfrm>
        <a:graphic>
          <a:graphicData uri="http://schemas.openxmlformats.org/drawingml/2006/table">
            <a:tbl>
              <a:tblPr firstRow="1" firstCol="1" bandRow="1"/>
              <a:tblGrid>
                <a:gridCol w="1935580">
                  <a:extLst>
                    <a:ext uri="{9D8B030D-6E8A-4147-A177-3AD203B41FA5}">
                      <a16:colId xmlns:a16="http://schemas.microsoft.com/office/drawing/2014/main" val="1665492534"/>
                    </a:ext>
                  </a:extLst>
                </a:gridCol>
                <a:gridCol w="2106116">
                  <a:extLst>
                    <a:ext uri="{9D8B030D-6E8A-4147-A177-3AD203B41FA5}">
                      <a16:colId xmlns:a16="http://schemas.microsoft.com/office/drawing/2014/main" val="84465128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954614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50716558"/>
                    </a:ext>
                  </a:extLst>
                </a:gridCol>
              </a:tblGrid>
              <a:tr h="759336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Ürünler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Hammadde (kg)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İşgücü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(makine-saat)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Birim Kar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(TL/Adet)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087466"/>
                  </a:ext>
                </a:extLst>
              </a:tr>
              <a:tr h="328943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Masa (x</a:t>
                      </a:r>
                      <a:r>
                        <a:rPr lang="tr-TR" sz="1600" b="1" baseline="-25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304522"/>
                  </a:ext>
                </a:extLst>
              </a:tr>
              <a:tr h="391137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Sandalye (x</a:t>
                      </a:r>
                      <a:r>
                        <a:rPr lang="tr-TR" sz="1600" b="1" baseline="-25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50703"/>
                  </a:ext>
                </a:extLst>
              </a:tr>
              <a:tr h="328943">
                <a:tc>
                  <a:txBody>
                    <a:bodyPr/>
                    <a:lstStyle/>
                    <a:p>
                      <a:pPr marL="457200" algn="l" fontAlgn="base"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Girdi </a:t>
                      </a:r>
                      <a:r>
                        <a:rPr lang="tr-TR" sz="16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Stoğu</a:t>
                      </a:r>
                      <a:endParaRPr lang="tr-TR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tr-T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 fontAlgn="base"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840163"/>
                  </a:ext>
                </a:extLst>
              </a:tr>
            </a:tbl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419EA7F4-0490-4D91-8DA8-4B66E14AA699}"/>
              </a:ext>
            </a:extLst>
          </p:cNvPr>
          <p:cNvSpPr txBox="1"/>
          <p:nvPr/>
        </p:nvSpPr>
        <p:spPr>
          <a:xfrm>
            <a:off x="1691680" y="4293096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değişkenleri;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Masa </a:t>
            </a:r>
          </a:p>
          <a:p>
            <a:pPr fontAlgn="base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Sandalye  </a:t>
            </a:r>
          </a:p>
        </p:txBody>
      </p:sp>
    </p:spTree>
    <p:extLst>
      <p:ext uri="{BB962C8B-B14F-4D97-AF65-F5344CB8AC3E}">
        <p14:creationId xmlns:p14="http://schemas.microsoft.com/office/powerpoint/2010/main" val="318031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6931EE-49BC-4523-A2A7-F5266B708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616" y="764704"/>
            <a:ext cx="7498080" cy="4800600"/>
          </a:xfrm>
        </p:spPr>
        <p:txBody>
          <a:bodyPr>
            <a:normAutofit/>
          </a:bodyPr>
          <a:lstStyle/>
          <a:p>
            <a:pPr marL="685800" algn="just" fontAlgn="base">
              <a:spcBef>
                <a:spcPts val="770"/>
              </a:spcBef>
              <a:spcAft>
                <a:spcPts val="0"/>
              </a:spcAf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Amaç fonksiyonu;</a:t>
            </a:r>
            <a:endParaRPr lang="tr-T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22376" lvl="1" indent="0" algn="just" fontAlgn="base">
              <a:spcBef>
                <a:spcPts val="7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tr-TR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max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=80x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+ 60x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algn="just" fontAlgn="base">
              <a:spcBef>
                <a:spcPts val="770"/>
              </a:spcBef>
              <a:spcAft>
                <a:spcPts val="0"/>
              </a:spcAft>
            </a:pPr>
            <a:r>
              <a:rPr lang="tr-T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Kısıtlar;</a:t>
            </a:r>
            <a:endParaRPr lang="tr-TR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22376" lvl="1" indent="0" algn="just" fontAlgn="base">
              <a:spcBef>
                <a:spcPts val="7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Hammadde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kısıtı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78408" lvl="2" indent="0" algn="just" fontAlgn="base">
              <a:spcBef>
                <a:spcPts val="7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2x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+ 1x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≤ 30</a:t>
            </a:r>
            <a:endParaRPr lang="tr-TR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78408" lvl="2" indent="0" algn="just" fontAlgn="base">
              <a:spcBef>
                <a:spcPts val="7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İşgücü </a:t>
            </a:r>
            <a:r>
              <a:rPr lang="tr-T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kısıtı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78408" lvl="2" indent="0" algn="just" fontAlgn="base">
              <a:spcBef>
                <a:spcPts val="7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1x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+ 2x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≤ 24</a:t>
            </a:r>
            <a:endParaRPr lang="tr-TR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85800" algn="just" fontAlgn="base">
              <a:spcBef>
                <a:spcPts val="770"/>
              </a:spcBef>
              <a:spcAft>
                <a:spcPts val="0"/>
              </a:spcAft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tr-TR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Pozitiflik Koşulu</a:t>
            </a:r>
            <a:endParaRPr lang="tr-TR" sz="24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78408" lvl="2" indent="0" algn="just" fontAlgn="base">
              <a:spcBef>
                <a:spcPts val="770"/>
              </a:spcBef>
              <a:buNone/>
            </a:pP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≥ 0, x</a:t>
            </a:r>
            <a:r>
              <a:rPr lang="tr-TR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tr-T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≥ 0</a:t>
            </a:r>
            <a:endParaRPr lang="tr-TR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4758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5080EC-F6B8-45D5-BC98-ABD8C1C9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764704"/>
            <a:ext cx="7498080" cy="4800600"/>
          </a:xfrm>
        </p:spPr>
        <p:txBody>
          <a:bodyPr>
            <a:normAutofit/>
          </a:bodyPr>
          <a:lstStyle/>
          <a:p>
            <a:pPr marL="173736" indent="0" algn="just" fontAlgn="base">
              <a:spcAft>
                <a:spcPts val="0"/>
              </a:spcAft>
              <a:buNone/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Eşitsizliklerin (kısıtların) eksenleri kesen noktalarını hesaplayıp grafik çizimlerini yaparak eşitsizlik çözüm kümelerini gösterelim;</a:t>
            </a:r>
            <a:endParaRPr lang="tr-TR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2336" lvl="1" indent="0" algn="just" fontAlgn="base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2x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+ 1x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≤ 30 i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</a:p>
          <a:p>
            <a:pPr marL="402336" lvl="1" indent="0" algn="just" fontAlgn="base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 iken 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=30 ve </a:t>
            </a:r>
          </a:p>
          <a:p>
            <a:pPr marL="402336" lvl="1" indent="0" algn="just" fontAlgn="base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 iken 2x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=30 ise x</a:t>
            </a:r>
            <a:r>
              <a:rPr lang="tr-TR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=30/2=15 </a:t>
            </a:r>
            <a:endParaRPr lang="tr-TR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Hammadde </a:t>
            </a:r>
            <a:r>
              <a:rPr lang="tr-TR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kısıtı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için eksenleri kesen noktalar; </a:t>
            </a:r>
          </a:p>
          <a:p>
            <a:pPr lvl="1" algn="just" fontAlgn="base">
              <a:lnSpc>
                <a:spcPct val="107000"/>
              </a:lnSpc>
              <a:spcAft>
                <a:spcPts val="800"/>
              </a:spcAft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(0, 30) ve (15, 0) </a:t>
            </a:r>
            <a:r>
              <a:rPr lang="tr-TR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dır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0064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D5C831-4A1F-43AB-B596-B045FAE2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498080" cy="3888432"/>
          </a:xfrm>
        </p:spPr>
        <p:txBody>
          <a:bodyPr/>
          <a:lstStyle/>
          <a:p>
            <a:pPr marL="82296" indent="0" algn="just" fontAlgn="base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İşgücü </a:t>
            </a:r>
            <a:r>
              <a:rPr lang="tr-TR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kısıtı</a:t>
            </a:r>
            <a:r>
              <a:rPr lang="tr-T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için;</a:t>
            </a:r>
          </a:p>
          <a:p>
            <a:pPr marL="402336" lvl="1" indent="0" algn="just" fontAlgn="base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1x</a:t>
            </a:r>
            <a:r>
              <a:rPr lang="tr-TR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+ 2x</a:t>
            </a:r>
            <a:r>
              <a:rPr lang="tr-TR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≤ 24 </a:t>
            </a:r>
            <a:r>
              <a:rPr lang="tr-TR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ise </a:t>
            </a:r>
          </a:p>
          <a:p>
            <a:pPr marL="402336" lvl="1" indent="0" algn="just" fontAlgn="base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tr-TR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 iken 2x</a:t>
            </a:r>
            <a:r>
              <a:rPr lang="tr-TR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=24 ise x</a:t>
            </a:r>
            <a:r>
              <a:rPr lang="tr-TR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=24/2=12,  x</a:t>
            </a:r>
            <a:r>
              <a:rPr lang="tr-TR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 ise x</a:t>
            </a:r>
            <a:r>
              <a:rPr lang="tr-TR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=24 </a:t>
            </a:r>
            <a:endParaRPr lang="tr-TR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2296" indent="0" algn="just" fontAlgn="base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İşgücü </a:t>
            </a:r>
            <a:r>
              <a:rPr lang="tr-TR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kısıtı</a:t>
            </a:r>
            <a:r>
              <a:rPr lang="tr-TR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için eksenleri kesen noktalar;</a:t>
            </a:r>
            <a:endParaRPr lang="tr-TR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2336" lvl="1" indent="0" algn="just" fontAlgn="base">
              <a:lnSpc>
                <a:spcPct val="107000"/>
              </a:lnSpc>
              <a:spcAft>
                <a:spcPts val="800"/>
              </a:spcAft>
              <a:buNone/>
            </a:pP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(0, 12) ve (24, 0) </a:t>
            </a:r>
            <a:r>
              <a:rPr lang="tr-TR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dır</a:t>
            </a:r>
            <a:r>
              <a:rPr lang="tr-T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2296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5288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6511D32-ED16-4604-A739-E8FB77D81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6" y="260648"/>
            <a:ext cx="7056784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28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ündönümü">
  <a:themeElements>
    <a:clrScheme name="Gündönümü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Gündönümü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ündönümü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927B2236124E62419B54376F8DC5CED3" ma:contentTypeVersion="2" ma:contentTypeDescription="Yeni belge oluşturun." ma:contentTypeScope="" ma:versionID="c96d8f40ee5f96d69865a73e551bca5c">
  <xsd:schema xmlns:xsd="http://www.w3.org/2001/XMLSchema" xmlns:xs="http://www.w3.org/2001/XMLSchema" xmlns:p="http://schemas.microsoft.com/office/2006/metadata/properties" xmlns:ns2="485ff850-bc4e-4841-9f44-21a908f84cb6" targetNamespace="http://schemas.microsoft.com/office/2006/metadata/properties" ma:root="true" ma:fieldsID="1f4ab866eec541d355272f0ec10686e7" ns2:_="">
    <xsd:import namespace="485ff850-bc4e-4841-9f44-21a908f84c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ff850-bc4e-4841-9f44-21a908f84c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E9A592-F1F2-41AC-BA79-7ED17474F844}"/>
</file>

<file path=customXml/itemProps2.xml><?xml version="1.0" encoding="utf-8"?>
<ds:datastoreItem xmlns:ds="http://schemas.openxmlformats.org/officeDocument/2006/customXml" ds:itemID="{FF61CFD5-238B-4759-A961-3C56573B2FA4}"/>
</file>

<file path=customXml/itemProps3.xml><?xml version="1.0" encoding="utf-8"?>
<ds:datastoreItem xmlns:ds="http://schemas.openxmlformats.org/officeDocument/2006/customXml" ds:itemID="{061A530E-DBC4-4256-97B5-A0C304E90A42}"/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1861</Words>
  <Application>Microsoft Office PowerPoint</Application>
  <PresentationFormat>Ekran Gösterisi (4:3)</PresentationFormat>
  <Paragraphs>211</Paragraphs>
  <Slides>35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2" baseType="lpstr">
      <vt:lpstr>Calibri</vt:lpstr>
      <vt:lpstr>Gill Sans MT</vt:lpstr>
      <vt:lpstr>Symbol</vt:lpstr>
      <vt:lpstr>Times New Roman</vt:lpstr>
      <vt:lpstr>Verdana</vt:lpstr>
      <vt:lpstr>Wingdings 2</vt:lpstr>
      <vt:lpstr>Gündönümü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yazar</dc:creator>
  <cp:lastModifiedBy>AYSUN BAŞ</cp:lastModifiedBy>
  <cp:revision>19</cp:revision>
  <dcterms:created xsi:type="dcterms:W3CDTF">2020-07-25T15:53:30Z</dcterms:created>
  <dcterms:modified xsi:type="dcterms:W3CDTF">2020-12-22T09:43:26Z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0x010100927B2236124E62419B54376F8DC5CED3</vt:lpwstr>
  </property>
</Properties>
</file>